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7" r:id="rId2"/>
    <p:sldId id="258" r:id="rId3"/>
    <p:sldId id="259" r:id="rId4"/>
    <p:sldId id="260"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6" r:id="rId19"/>
    <p:sldId id="277" r:id="rId20"/>
    <p:sldId id="278" r:id="rId21"/>
    <p:sldId id="279" r:id="rId22"/>
    <p:sldId id="281" r:id="rId23"/>
    <p:sldId id="283" r:id="rId24"/>
    <p:sldId id="284" r:id="rId25"/>
    <p:sldId id="285" r:id="rId26"/>
    <p:sldId id="286" r:id="rId27"/>
    <p:sldId id="287" r:id="rId28"/>
    <p:sldId id="288" r:id="rId29"/>
    <p:sldId id="290" r:id="rId30"/>
    <p:sldId id="291" r:id="rId31"/>
    <p:sldId id="292"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43" d="100"/>
          <a:sy n="43" d="100"/>
        </p:scale>
        <p:origin x="82" y="7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E17A09-0243-4941-A531-AE62F1208A54}"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8C47A-616B-45CA-A6B6-8531A3099E7F}" type="slidenum">
              <a:rPr lang="en-US" smtClean="0"/>
              <a:t>‹#›</a:t>
            </a:fld>
            <a:endParaRPr lang="en-US"/>
          </a:p>
        </p:txBody>
      </p:sp>
    </p:spTree>
    <p:extLst>
      <p:ext uri="{BB962C8B-B14F-4D97-AF65-F5344CB8AC3E}">
        <p14:creationId xmlns:p14="http://schemas.microsoft.com/office/powerpoint/2010/main" val="838597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E17A09-0243-4941-A531-AE62F1208A54}"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8C47A-616B-45CA-A6B6-8531A3099E7F}" type="slidenum">
              <a:rPr lang="en-US" smtClean="0"/>
              <a:t>‹#›</a:t>
            </a:fld>
            <a:endParaRPr lang="en-US"/>
          </a:p>
        </p:txBody>
      </p:sp>
    </p:spTree>
    <p:extLst>
      <p:ext uri="{BB962C8B-B14F-4D97-AF65-F5344CB8AC3E}">
        <p14:creationId xmlns:p14="http://schemas.microsoft.com/office/powerpoint/2010/main" val="231762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E17A09-0243-4941-A531-AE62F1208A54}"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8C47A-616B-45CA-A6B6-8531A3099E7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79400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E17A09-0243-4941-A531-AE62F1208A54}"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8C47A-616B-45CA-A6B6-8531A3099E7F}" type="slidenum">
              <a:rPr lang="en-US" smtClean="0"/>
              <a:t>‹#›</a:t>
            </a:fld>
            <a:endParaRPr lang="en-US"/>
          </a:p>
        </p:txBody>
      </p:sp>
    </p:spTree>
    <p:extLst>
      <p:ext uri="{BB962C8B-B14F-4D97-AF65-F5344CB8AC3E}">
        <p14:creationId xmlns:p14="http://schemas.microsoft.com/office/powerpoint/2010/main" val="2463952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E17A09-0243-4941-A531-AE62F1208A54}"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8C47A-616B-45CA-A6B6-8531A3099E7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86461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E17A09-0243-4941-A531-AE62F1208A54}"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8C47A-616B-45CA-A6B6-8531A3099E7F}" type="slidenum">
              <a:rPr lang="en-US" smtClean="0"/>
              <a:t>‹#›</a:t>
            </a:fld>
            <a:endParaRPr lang="en-US"/>
          </a:p>
        </p:txBody>
      </p:sp>
    </p:spTree>
    <p:extLst>
      <p:ext uri="{BB962C8B-B14F-4D97-AF65-F5344CB8AC3E}">
        <p14:creationId xmlns:p14="http://schemas.microsoft.com/office/powerpoint/2010/main" val="1723876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E17A09-0243-4941-A531-AE62F1208A54}"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8C47A-616B-45CA-A6B6-8531A3099E7F}" type="slidenum">
              <a:rPr lang="en-US" smtClean="0"/>
              <a:t>‹#›</a:t>
            </a:fld>
            <a:endParaRPr lang="en-US"/>
          </a:p>
        </p:txBody>
      </p:sp>
    </p:spTree>
    <p:extLst>
      <p:ext uri="{BB962C8B-B14F-4D97-AF65-F5344CB8AC3E}">
        <p14:creationId xmlns:p14="http://schemas.microsoft.com/office/powerpoint/2010/main" val="2848620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E17A09-0243-4941-A531-AE62F1208A54}"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8C47A-616B-45CA-A6B6-8531A3099E7F}" type="slidenum">
              <a:rPr lang="en-US" smtClean="0"/>
              <a:t>‹#›</a:t>
            </a:fld>
            <a:endParaRPr lang="en-US"/>
          </a:p>
        </p:txBody>
      </p:sp>
    </p:spTree>
    <p:extLst>
      <p:ext uri="{BB962C8B-B14F-4D97-AF65-F5344CB8AC3E}">
        <p14:creationId xmlns:p14="http://schemas.microsoft.com/office/powerpoint/2010/main" val="182653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E17A09-0243-4941-A531-AE62F1208A54}"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8C47A-616B-45CA-A6B6-8531A3099E7F}" type="slidenum">
              <a:rPr lang="en-US" smtClean="0"/>
              <a:t>‹#›</a:t>
            </a:fld>
            <a:endParaRPr lang="en-US"/>
          </a:p>
        </p:txBody>
      </p:sp>
    </p:spTree>
    <p:extLst>
      <p:ext uri="{BB962C8B-B14F-4D97-AF65-F5344CB8AC3E}">
        <p14:creationId xmlns:p14="http://schemas.microsoft.com/office/powerpoint/2010/main" val="845158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E17A09-0243-4941-A531-AE62F1208A54}"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8C47A-616B-45CA-A6B6-8531A3099E7F}" type="slidenum">
              <a:rPr lang="en-US" smtClean="0"/>
              <a:t>‹#›</a:t>
            </a:fld>
            <a:endParaRPr lang="en-US"/>
          </a:p>
        </p:txBody>
      </p:sp>
    </p:spTree>
    <p:extLst>
      <p:ext uri="{BB962C8B-B14F-4D97-AF65-F5344CB8AC3E}">
        <p14:creationId xmlns:p14="http://schemas.microsoft.com/office/powerpoint/2010/main" val="1141060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E17A09-0243-4941-A531-AE62F1208A54}" type="datetimeFigureOut">
              <a:rPr lang="en-US" smtClean="0"/>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8C47A-616B-45CA-A6B6-8531A3099E7F}" type="slidenum">
              <a:rPr lang="en-US" smtClean="0"/>
              <a:t>‹#›</a:t>
            </a:fld>
            <a:endParaRPr lang="en-US"/>
          </a:p>
        </p:txBody>
      </p:sp>
    </p:spTree>
    <p:extLst>
      <p:ext uri="{BB962C8B-B14F-4D97-AF65-F5344CB8AC3E}">
        <p14:creationId xmlns:p14="http://schemas.microsoft.com/office/powerpoint/2010/main" val="262445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E17A09-0243-4941-A531-AE62F1208A54}" type="datetimeFigureOut">
              <a:rPr lang="en-US" smtClean="0"/>
              <a:t>3/8/2016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88C47A-616B-45CA-A6B6-8531A3099E7F}" type="slidenum">
              <a:rPr lang="en-US" smtClean="0"/>
              <a:t>‹#›</a:t>
            </a:fld>
            <a:endParaRPr lang="en-US"/>
          </a:p>
        </p:txBody>
      </p:sp>
    </p:spTree>
    <p:extLst>
      <p:ext uri="{BB962C8B-B14F-4D97-AF65-F5344CB8AC3E}">
        <p14:creationId xmlns:p14="http://schemas.microsoft.com/office/powerpoint/2010/main" val="391646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E17A09-0243-4941-A531-AE62F1208A54}" type="datetimeFigureOut">
              <a:rPr lang="en-US" smtClean="0"/>
              <a:t>3/8/2016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88C47A-616B-45CA-A6B6-8531A3099E7F}" type="slidenum">
              <a:rPr lang="en-US" smtClean="0"/>
              <a:t>‹#›</a:t>
            </a:fld>
            <a:endParaRPr lang="en-US"/>
          </a:p>
        </p:txBody>
      </p:sp>
    </p:spTree>
    <p:extLst>
      <p:ext uri="{BB962C8B-B14F-4D97-AF65-F5344CB8AC3E}">
        <p14:creationId xmlns:p14="http://schemas.microsoft.com/office/powerpoint/2010/main" val="4038445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E17A09-0243-4941-A531-AE62F1208A54}" type="datetimeFigureOut">
              <a:rPr lang="en-US" smtClean="0"/>
              <a:t>3/8/2016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88C47A-616B-45CA-A6B6-8531A3099E7F}" type="slidenum">
              <a:rPr lang="en-US" smtClean="0"/>
              <a:t>‹#›</a:t>
            </a:fld>
            <a:endParaRPr lang="en-US"/>
          </a:p>
        </p:txBody>
      </p:sp>
    </p:spTree>
    <p:extLst>
      <p:ext uri="{BB962C8B-B14F-4D97-AF65-F5344CB8AC3E}">
        <p14:creationId xmlns:p14="http://schemas.microsoft.com/office/powerpoint/2010/main" val="18910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17A09-0243-4941-A531-AE62F1208A54}" type="datetimeFigureOut">
              <a:rPr lang="en-US" smtClean="0"/>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8C47A-616B-45CA-A6B6-8531A3099E7F}" type="slidenum">
              <a:rPr lang="en-US" smtClean="0"/>
              <a:t>‹#›</a:t>
            </a:fld>
            <a:endParaRPr lang="en-US"/>
          </a:p>
        </p:txBody>
      </p:sp>
    </p:spTree>
    <p:extLst>
      <p:ext uri="{BB962C8B-B14F-4D97-AF65-F5344CB8AC3E}">
        <p14:creationId xmlns:p14="http://schemas.microsoft.com/office/powerpoint/2010/main" val="443934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17A09-0243-4941-A531-AE62F1208A54}" type="datetimeFigureOut">
              <a:rPr lang="en-US" smtClean="0"/>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8C47A-616B-45CA-A6B6-8531A3099E7F}" type="slidenum">
              <a:rPr lang="en-US" smtClean="0"/>
              <a:t>‹#›</a:t>
            </a:fld>
            <a:endParaRPr lang="en-US"/>
          </a:p>
        </p:txBody>
      </p:sp>
    </p:spTree>
    <p:extLst>
      <p:ext uri="{BB962C8B-B14F-4D97-AF65-F5344CB8AC3E}">
        <p14:creationId xmlns:p14="http://schemas.microsoft.com/office/powerpoint/2010/main" val="4018494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E17A09-0243-4941-A531-AE62F1208A54}" type="datetimeFigureOut">
              <a:rPr lang="en-US" smtClean="0"/>
              <a:t>3/8/2016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988C47A-616B-45CA-A6B6-8531A3099E7F}" type="slidenum">
              <a:rPr lang="en-US" smtClean="0"/>
              <a:t>‹#›</a:t>
            </a:fld>
            <a:endParaRPr lang="en-US"/>
          </a:p>
        </p:txBody>
      </p:sp>
    </p:spTree>
    <p:extLst>
      <p:ext uri="{BB962C8B-B14F-4D97-AF65-F5344CB8AC3E}">
        <p14:creationId xmlns:p14="http://schemas.microsoft.com/office/powerpoint/2010/main" val="61317387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5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Six Overview</a:t>
            </a:r>
            <a:endParaRPr lang="en-US" dirty="0"/>
          </a:p>
        </p:txBody>
      </p:sp>
      <p:sp>
        <p:nvSpPr>
          <p:cNvPr id="3" name="Subtitle 2"/>
          <p:cNvSpPr>
            <a:spLocks noGrp="1"/>
          </p:cNvSpPr>
          <p:nvPr>
            <p:ph type="subTitle" idx="1"/>
          </p:nvPr>
        </p:nvSpPr>
        <p:spPr/>
        <p:txBody>
          <a:bodyPr/>
          <a:lstStyle/>
          <a:p>
            <a:r>
              <a:rPr lang="en-US" dirty="0" smtClean="0"/>
              <a:t>Applications of the Definite Integral in Geometry, Science, and Engineering</a:t>
            </a:r>
            <a:endParaRPr lang="en-US" dirty="0"/>
          </a:p>
        </p:txBody>
      </p:sp>
    </p:spTree>
    <p:extLst>
      <p:ext uri="{BB962C8B-B14F-4D97-AF65-F5344CB8AC3E}">
        <p14:creationId xmlns:p14="http://schemas.microsoft.com/office/powerpoint/2010/main" val="311927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 of Steps Two and Three From Previous Slide:</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1" y="2362200"/>
            <a:ext cx="6081346"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1" y="2362200"/>
            <a:ext cx="288107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207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1" y="1219201"/>
            <a:ext cx="7125113" cy="924475"/>
          </a:xfrm>
        </p:spPr>
        <p:txBody>
          <a:bodyPr/>
          <a:lstStyle/>
          <a:p>
            <a:r>
              <a:rPr lang="en-US" dirty="0" smtClean="0"/>
              <a:t>Straightforward Example</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42149" y="3213499"/>
            <a:ext cx="5067739" cy="1775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228601"/>
            <a:ext cx="1524000" cy="3458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1175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1" y="381001"/>
            <a:ext cx="7125113" cy="924475"/>
          </a:xfrm>
        </p:spPr>
        <p:txBody>
          <a:bodyPr>
            <a:normAutofit fontScale="90000"/>
          </a:bodyPr>
          <a:lstStyle/>
          <a:p>
            <a:r>
              <a:rPr lang="en-US" sz="2800" dirty="0"/>
              <a:t>Sometimes, you will have to find the limits of integration by solving for the points of intersection first:</a:t>
            </a:r>
          </a:p>
        </p:txBody>
      </p:sp>
      <p:sp>
        <p:nvSpPr>
          <p:cNvPr id="3" name="Content Placeholder 2"/>
          <p:cNvSpPr>
            <a:spLocks noGrp="1"/>
          </p:cNvSpPr>
          <p:nvPr>
            <p:ph idx="1"/>
          </p:nvPr>
        </p:nvSpPr>
        <p:spPr>
          <a:xfrm>
            <a:off x="2533443" y="1807362"/>
            <a:ext cx="7125112" cy="4822039"/>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Then solve for the area as we did in the previous example: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24000"/>
            <a:ext cx="8850188"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940911"/>
            <a:ext cx="7162800" cy="831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935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Inconsistent Boundaries</a:t>
            </a:r>
            <a:endParaRPr lang="en-US" dirty="0"/>
          </a:p>
        </p:txBody>
      </p:sp>
      <p:sp>
        <p:nvSpPr>
          <p:cNvPr id="3" name="Content Placeholder 2"/>
          <p:cNvSpPr>
            <a:spLocks noGrp="1"/>
          </p:cNvSpPr>
          <p:nvPr>
            <p:ph idx="1"/>
          </p:nvPr>
        </p:nvSpPr>
        <p:spPr>
          <a:xfrm>
            <a:off x="1524000" y="1752600"/>
            <a:ext cx="6324600" cy="5105400"/>
          </a:xfrm>
        </p:spPr>
        <p:txBody>
          <a:bodyPr>
            <a:normAutofit fontScale="92500"/>
          </a:bodyPr>
          <a:lstStyle/>
          <a:p>
            <a:r>
              <a:rPr lang="en-US" sz="2200" dirty="0">
                <a:solidFill>
                  <a:srgbClr val="FF0000"/>
                </a:solidFill>
              </a:rPr>
              <a:t>If you look at the area in figure (a), the upper and lower boundaries are not the same for the left portion of the graph as they are for the right portion.</a:t>
            </a:r>
          </a:p>
          <a:p>
            <a:r>
              <a:rPr lang="en-US" sz="2200" dirty="0"/>
              <a:t>On the left, the x = y</a:t>
            </a:r>
            <a:r>
              <a:rPr lang="en-US" sz="2200" baseline="30000" dirty="0"/>
              <a:t>2</a:t>
            </a:r>
            <a:r>
              <a:rPr lang="en-US" sz="2200" dirty="0"/>
              <a:t> curve is the upper and lower boundary.</a:t>
            </a:r>
          </a:p>
          <a:p>
            <a:r>
              <a:rPr lang="en-US" sz="2200" dirty="0"/>
              <a:t>On the right, the </a:t>
            </a:r>
            <a:r>
              <a:rPr lang="en-US" sz="2200" dirty="0"/>
              <a:t>x = </a:t>
            </a:r>
            <a:r>
              <a:rPr lang="en-US" sz="2200" dirty="0"/>
              <a:t>y</a:t>
            </a:r>
            <a:r>
              <a:rPr lang="en-US" sz="2200" baseline="30000" dirty="0"/>
              <a:t>2</a:t>
            </a:r>
            <a:r>
              <a:rPr lang="en-US" sz="2200" dirty="0"/>
              <a:t> curve is the upper boundary, but the line y = x – 2 is the lower boundary.</a:t>
            </a:r>
          </a:p>
          <a:p>
            <a:r>
              <a:rPr lang="en-US" sz="2200" dirty="0">
                <a:solidFill>
                  <a:srgbClr val="FF0000"/>
                </a:solidFill>
              </a:rPr>
              <a:t>Therefore, in order to calculate the area using x as our variable, we must divide the region into two pieces</a:t>
            </a:r>
            <a:r>
              <a:rPr lang="en-US" sz="2200" dirty="0"/>
              <a:t>, find the area of each, then add those areas to find the total area (see figure (b)).</a:t>
            </a:r>
          </a:p>
          <a:p>
            <a:r>
              <a:rPr lang="en-US" sz="2200" dirty="0"/>
              <a:t>See work on page 417 if interested.</a:t>
            </a:r>
            <a:endParaRPr lang="en-US" sz="2200" dirty="0"/>
          </a:p>
        </p:txBody>
      </p:sp>
      <p:pic>
        <p:nvPicPr>
          <p:cNvPr id="4"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1981200"/>
            <a:ext cx="2514600" cy="232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032" y="4625976"/>
            <a:ext cx="2456089"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8924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Reversing the Roles of x and y</a:t>
            </a:r>
            <a:endParaRPr lang="en-US" dirty="0"/>
          </a:p>
        </p:txBody>
      </p:sp>
      <p:sp>
        <p:nvSpPr>
          <p:cNvPr id="3" name="Content Placeholder 2"/>
          <p:cNvSpPr>
            <a:spLocks noGrp="1"/>
          </p:cNvSpPr>
          <p:nvPr>
            <p:ph idx="1"/>
          </p:nvPr>
        </p:nvSpPr>
        <p:spPr/>
        <p:txBody>
          <a:bodyPr>
            <a:normAutofit/>
          </a:bodyPr>
          <a:lstStyle/>
          <a:p>
            <a:r>
              <a:rPr lang="en-US" sz="2200" dirty="0"/>
              <a:t>Instead</a:t>
            </a:r>
            <a:r>
              <a:rPr lang="en-US" sz="2200" dirty="0">
                <a:solidFill>
                  <a:srgbClr val="FF0000"/>
                </a:solidFill>
              </a:rPr>
              <a:t>, we could reverse the roles of x and y to make it easier to find the area</a:t>
            </a:r>
            <a:r>
              <a:rPr lang="en-US" sz="2200" dirty="0"/>
              <a:t>.</a:t>
            </a:r>
          </a:p>
          <a:p>
            <a:r>
              <a:rPr lang="en-US" sz="2200" dirty="0"/>
              <a:t>Solve for x in terms of y, find the lower and upper limits of integration in terms of y, and integrate with respect to y.</a:t>
            </a:r>
            <a:endParaRPr lang="en-US" sz="2200" dirty="0"/>
          </a:p>
          <a:p>
            <a:endParaRPr lang="en-US" sz="2200" dirty="0"/>
          </a:p>
          <a:p>
            <a:endParaRPr lang="en-US" sz="2200" dirty="0"/>
          </a:p>
          <a:p>
            <a:endParaRPr lang="en-US" sz="2200" dirty="0"/>
          </a:p>
          <a:p>
            <a:endParaRPr lang="en-US" sz="2200"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1866" y="3969124"/>
            <a:ext cx="6693820" cy="20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9614" y="3861099"/>
            <a:ext cx="2394413" cy="224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719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Reverse x and y to find the area on slide #13 instead of breaking into two sections. </a:t>
            </a:r>
            <a:endParaRPr lang="en-US" dirty="0"/>
          </a:p>
        </p:txBody>
      </p:sp>
      <p:sp>
        <p:nvSpPr>
          <p:cNvPr id="3" name="Content Placeholder 2"/>
          <p:cNvSpPr>
            <a:spLocks noGrp="1"/>
          </p:cNvSpPr>
          <p:nvPr>
            <p:ph idx="1"/>
          </p:nvPr>
        </p:nvSpPr>
        <p:spPr>
          <a:xfrm>
            <a:off x="1123309" y="4256865"/>
            <a:ext cx="7125112" cy="2514600"/>
          </a:xfrm>
        </p:spPr>
        <p:txBody>
          <a:bodyPr>
            <a:normAutofit/>
          </a:bodyPr>
          <a:lstStyle/>
          <a:p>
            <a:r>
              <a:rPr lang="en-US" dirty="0" smtClean="0">
                <a:solidFill>
                  <a:srgbClr val="FF0000"/>
                </a:solidFill>
              </a:rPr>
              <a:t>You get exactly the same answer whether you break the area into two sections or if you reverse x and y.</a:t>
            </a:r>
          </a:p>
          <a:p>
            <a:r>
              <a:rPr lang="en-US" dirty="0" smtClean="0">
                <a:solidFill>
                  <a:srgbClr val="FF0000"/>
                </a:solidFill>
              </a:rPr>
              <a:t>This is a much easier and quicker calculation that we had to perform when we reversed x and y.</a:t>
            </a:r>
          </a:p>
          <a:p>
            <a:r>
              <a:rPr lang="en-US" dirty="0" smtClean="0">
                <a:solidFill>
                  <a:srgbClr val="FF0000"/>
                </a:solidFill>
              </a:rPr>
              <a:t>We avoided having to do two separate integrals and add our results.</a:t>
            </a:r>
            <a:endParaRPr lang="en-US" dirty="0">
              <a:solidFill>
                <a:srgbClr val="FF0000"/>
              </a:solidFill>
            </a:endParaRPr>
          </a:p>
        </p:txBody>
      </p:sp>
      <p:pic>
        <p:nvPicPr>
          <p:cNvPr id="5"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6702" y="1559736"/>
            <a:ext cx="2514600" cy="232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029" y="1695759"/>
            <a:ext cx="6661673" cy="2425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3620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1" y="304801"/>
            <a:ext cx="7125113" cy="924475"/>
          </a:xfrm>
        </p:spPr>
        <p:txBody>
          <a:bodyPr>
            <a:normAutofit fontScale="90000"/>
          </a:bodyPr>
          <a:lstStyle/>
          <a:p>
            <a:r>
              <a:rPr lang="en-US" dirty="0" smtClean="0"/>
              <a:t>Formula and Picture for Reversing the Roles of x and 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828800"/>
            <a:ext cx="7124700" cy="175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1" y="3625994"/>
            <a:ext cx="3472855" cy="3232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923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a:t>
            </a:r>
            <a:r>
              <a:rPr lang="en-US" smtClean="0"/>
              <a:t>Area Between Two Curves</a:t>
            </a: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1" y="1828800"/>
            <a:ext cx="8878865"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1126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215837"/>
            <a:ext cx="7125113" cy="924475"/>
          </a:xfrm>
        </p:spPr>
        <p:txBody>
          <a:bodyPr>
            <a:normAutofit fontScale="90000"/>
          </a:bodyPr>
          <a:lstStyle/>
          <a:p>
            <a:r>
              <a:rPr lang="en-US" dirty="0" smtClean="0"/>
              <a:t>General Idea/Definition of Volume</a:t>
            </a:r>
            <a:endParaRPr lang="en-US" dirty="0"/>
          </a:p>
        </p:txBody>
      </p:sp>
      <p:sp>
        <p:nvSpPr>
          <p:cNvPr id="3" name="Content Placeholder 2"/>
          <p:cNvSpPr>
            <a:spLocks noGrp="1"/>
          </p:cNvSpPr>
          <p:nvPr>
            <p:ph idx="1"/>
          </p:nvPr>
        </p:nvSpPr>
        <p:spPr>
          <a:xfrm>
            <a:off x="1535654" y="1676401"/>
            <a:ext cx="7125112" cy="4051437"/>
          </a:xfrm>
        </p:spPr>
        <p:txBody>
          <a:bodyPr>
            <a:normAutofit/>
          </a:bodyPr>
          <a:lstStyle/>
          <a:p>
            <a:r>
              <a:rPr lang="en-US" sz="2100" dirty="0"/>
              <a:t>In order to find volume we are first going to slice a three dimensional space (such as the one seen at the right) into infinitesimally narrow slices of area.</a:t>
            </a:r>
          </a:p>
          <a:p>
            <a:r>
              <a:rPr lang="en-US" sz="2100" dirty="0"/>
              <a:t>Then, find the area of each slice separately.</a:t>
            </a:r>
          </a:p>
          <a:p>
            <a:r>
              <a:rPr lang="en-US" sz="2100" dirty="0"/>
              <a:t>Next, find the sum of all of the areas (which will bring in the Sigma notation).</a:t>
            </a:r>
          </a:p>
          <a:p>
            <a:r>
              <a:rPr lang="en-US" sz="2100" dirty="0"/>
              <a:t>Calculate the limit as the number of slices approaches infinity to get an accurate measure of volume.</a:t>
            </a:r>
            <a:endParaRPr lang="en-US" sz="21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9114" y="215837"/>
            <a:ext cx="322460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5635772"/>
            <a:ext cx="7124700" cy="122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3917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Area Formula?</a:t>
            </a:r>
            <a:endParaRPr lang="en-US" dirty="0"/>
          </a:p>
        </p:txBody>
      </p:sp>
      <p:sp>
        <p:nvSpPr>
          <p:cNvPr id="6" name="Content Placeholder 5"/>
          <p:cNvSpPr>
            <a:spLocks noGrp="1"/>
          </p:cNvSpPr>
          <p:nvPr>
            <p:ph idx="1"/>
          </p:nvPr>
        </p:nvSpPr>
        <p:spPr/>
        <p:txBody>
          <a:bodyPr>
            <a:normAutofit/>
          </a:bodyPr>
          <a:lstStyle/>
          <a:p>
            <a:r>
              <a:rPr lang="en-US" sz="2200" dirty="0"/>
              <a:t>The formula depends upon the shape of the cross-section.  It could use a circle, square, triangle, etc.</a:t>
            </a:r>
          </a:p>
          <a:p>
            <a:endParaRPr lang="en-US" sz="2200" dirty="0"/>
          </a:p>
          <a:p>
            <a:endParaRPr lang="en-US" sz="2200" dirty="0"/>
          </a:p>
          <a:p>
            <a:endParaRPr lang="en-US" sz="2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886200"/>
            <a:ext cx="8868104"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4452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All graphics are attributed to:</a:t>
            </a:r>
            <a:endParaRPr lang="en-US" dirty="0"/>
          </a:p>
        </p:txBody>
      </p:sp>
      <p:sp>
        <p:nvSpPr>
          <p:cNvPr id="3" name="Content Placeholder 2"/>
          <p:cNvSpPr>
            <a:spLocks noGrp="1"/>
          </p:cNvSpPr>
          <p:nvPr>
            <p:ph idx="1"/>
          </p:nvPr>
        </p:nvSpPr>
        <p:spPr/>
        <p:txBody>
          <a:bodyPr/>
          <a:lstStyle/>
          <a:p>
            <a:endParaRPr lang="en-US" i="1" dirty="0" smtClean="0"/>
          </a:p>
          <a:p>
            <a:r>
              <a:rPr lang="en-US" i="1" dirty="0" smtClean="0"/>
              <a:t>Calculus,10/E</a:t>
            </a:r>
            <a:r>
              <a:rPr lang="en-US" dirty="0" smtClean="0"/>
              <a:t> by Howard Anton, Irl Bivens, and Stephen Davis</a:t>
            </a:r>
            <a:br>
              <a:rPr lang="en-US" dirty="0" smtClean="0"/>
            </a:br>
            <a:r>
              <a:rPr lang="en-US" dirty="0" smtClean="0"/>
              <a:t>Copyright © 2009 by John Wiley &amp; Sons, Inc.  All rights reserved.</a:t>
            </a:r>
          </a:p>
          <a:p>
            <a:endParaRPr lang="en-US" dirty="0"/>
          </a:p>
        </p:txBody>
      </p:sp>
    </p:spTree>
    <p:extLst>
      <p:ext uri="{BB962C8B-B14F-4D97-AF65-F5344CB8AC3E}">
        <p14:creationId xmlns:p14="http://schemas.microsoft.com/office/powerpoint/2010/main" val="2921078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4440" y="2155274"/>
            <a:ext cx="6675120" cy="59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7334" y="3204882"/>
            <a:ext cx="91186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6036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Rotating Area using Discs to Find Volume</a:t>
            </a:r>
          </a:p>
        </p:txBody>
      </p:sp>
      <p:sp>
        <p:nvSpPr>
          <p:cNvPr id="3" name="Content Placeholder 2"/>
          <p:cNvSpPr>
            <a:spLocks noGrp="1"/>
          </p:cNvSpPr>
          <p:nvPr>
            <p:ph idx="1"/>
          </p:nvPr>
        </p:nvSpPr>
        <p:spPr/>
        <p:txBody>
          <a:bodyPr/>
          <a:lstStyle/>
          <a:p>
            <a:r>
              <a:rPr lang="en-US" dirty="0" smtClean="0"/>
              <a:t>One of the simplest examples of a solid with congruent cross sections is </a:t>
            </a:r>
          </a:p>
          <a:p>
            <a:r>
              <a:rPr lang="en-US" dirty="0" smtClean="0"/>
              <a:t>We </a:t>
            </a:r>
            <a:r>
              <a:rPr lang="en-US" dirty="0"/>
              <a:t>are going to use all of the same ideas from Section 6.1 and more, so I am going to remind you of the process.</a:t>
            </a:r>
          </a:p>
          <a:p>
            <a:pPr marL="0" indent="0">
              <a:buNone/>
            </a:pPr>
            <a:endParaRPr lang="en-US" dirty="0"/>
          </a:p>
          <a:p>
            <a:r>
              <a:rPr lang="en-US" dirty="0"/>
              <a:t>The difference is that after we find the area of each strip, we are going to rotate it around the x-axis, y-axis, or another line in order to find the resulting volume.</a:t>
            </a:r>
          </a:p>
          <a:p>
            <a:endParaRPr lang="en-US" dirty="0"/>
          </a:p>
        </p:txBody>
      </p:sp>
    </p:spTree>
    <p:extLst>
      <p:ext uri="{BB962C8B-B14F-4D97-AF65-F5344CB8AC3E}">
        <p14:creationId xmlns:p14="http://schemas.microsoft.com/office/powerpoint/2010/main" val="3650933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676401"/>
            <a:ext cx="7124700" cy="123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895600"/>
            <a:ext cx="64008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5562600"/>
            <a:ext cx="3667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3175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Rotating Area using Washers to Find Volume</a:t>
            </a:r>
            <a:endParaRPr lang="en-US" dirty="0"/>
          </a:p>
        </p:txBody>
      </p:sp>
      <p:sp>
        <p:nvSpPr>
          <p:cNvPr id="3" name="Content Placeholder 2"/>
          <p:cNvSpPr>
            <a:spLocks noGrp="1"/>
          </p:cNvSpPr>
          <p:nvPr>
            <p:ph idx="1"/>
          </p:nvPr>
        </p:nvSpPr>
        <p:spPr/>
        <p:txBody>
          <a:bodyPr>
            <a:normAutofit/>
          </a:bodyPr>
          <a:lstStyle/>
          <a:p>
            <a:r>
              <a:rPr lang="en-US" sz="2200" dirty="0"/>
              <a:t>We are going to use all of the same ideas from Section 6.1 and more, so I am going to remind you of the process.</a:t>
            </a:r>
          </a:p>
          <a:p>
            <a:pPr marL="0" indent="0">
              <a:buNone/>
            </a:pPr>
            <a:endParaRPr lang="en-US" sz="2200" dirty="0"/>
          </a:p>
          <a:p>
            <a:r>
              <a:rPr lang="en-US" sz="2200" dirty="0"/>
              <a:t>The difference is that after we find the area of each strip, we are going to rotate it around the x-axis, y-axis, or another line in order to find the resulting volume.</a:t>
            </a:r>
            <a:endParaRPr lang="en-US" sz="2200" dirty="0"/>
          </a:p>
        </p:txBody>
      </p:sp>
    </p:spTree>
    <p:extLst>
      <p:ext uri="{BB962C8B-B14F-4D97-AF65-F5344CB8AC3E}">
        <p14:creationId xmlns:p14="http://schemas.microsoft.com/office/powerpoint/2010/main" val="2766756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Remember:  Area Between y = f(x) and y = g(x)</a:t>
            </a:r>
            <a:endParaRPr lang="en-US" sz="3000" dirty="0"/>
          </a:p>
        </p:txBody>
      </p:sp>
      <p:sp>
        <p:nvSpPr>
          <p:cNvPr id="3" name="Content Placeholder 2"/>
          <p:cNvSpPr>
            <a:spLocks noGrp="1"/>
          </p:cNvSpPr>
          <p:nvPr>
            <p:ph idx="1"/>
          </p:nvPr>
        </p:nvSpPr>
        <p:spPr/>
        <p:txBody>
          <a:bodyPr>
            <a:normAutofit/>
          </a:bodyPr>
          <a:lstStyle/>
          <a:p>
            <a:r>
              <a:rPr lang="en-US" sz="2200" dirty="0"/>
              <a:t>To find the area between two curves, we will divide the interval [</a:t>
            </a:r>
            <a:r>
              <a:rPr lang="en-US" sz="2200" dirty="0" err="1"/>
              <a:t>a,b</a:t>
            </a:r>
            <a:r>
              <a:rPr lang="en-US" sz="2200" dirty="0"/>
              <a:t>] into n subintervals (like we did in section 5.4) which subdivides the area region into n strips (see diagram below).</a:t>
            </a:r>
          </a:p>
          <a:p>
            <a:endParaRPr lang="en-US" sz="2200" dirty="0"/>
          </a:p>
          <a:p>
            <a:endParaRPr lang="en-US" sz="2200" dirty="0"/>
          </a:p>
          <a:p>
            <a:endParaRPr lang="en-US" sz="2200" dirty="0"/>
          </a:p>
          <a:p>
            <a:endParaRPr lang="en-US" sz="22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191001"/>
            <a:ext cx="7124700" cy="23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97487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Between y = f(x) and y = g(x</a:t>
            </a:r>
            <a:r>
              <a:rPr lang="en-US" dirty="0" smtClean="0"/>
              <a:t>) continued</a:t>
            </a:r>
            <a:endParaRPr lang="en-US" dirty="0"/>
          </a:p>
        </p:txBody>
      </p:sp>
      <p:sp>
        <p:nvSpPr>
          <p:cNvPr id="5" name="Content Placeholder 4"/>
          <p:cNvSpPr>
            <a:spLocks noGrp="1"/>
          </p:cNvSpPr>
          <p:nvPr>
            <p:ph idx="1"/>
          </p:nvPr>
        </p:nvSpPr>
        <p:spPr/>
        <p:txBody>
          <a:bodyPr>
            <a:normAutofit/>
          </a:bodyPr>
          <a:lstStyle/>
          <a:p>
            <a:r>
              <a:rPr lang="en-US" sz="2200" dirty="0"/>
              <a:t>To find the height of each rectangle, subtract the function output values f(</a:t>
            </a:r>
            <a:r>
              <a:rPr lang="en-US" sz="2200" dirty="0" err="1"/>
              <a:t>x</a:t>
            </a:r>
            <a:r>
              <a:rPr lang="en-US" sz="2200" baseline="-25000" dirty="0" err="1"/>
              <a:t>k</a:t>
            </a:r>
            <a:r>
              <a:rPr lang="en-US" sz="2200" dirty="0"/>
              <a:t>*) – g(</a:t>
            </a:r>
            <a:r>
              <a:rPr lang="en-US" sz="2200" dirty="0" err="1"/>
              <a:t>x</a:t>
            </a:r>
            <a:r>
              <a:rPr lang="en-US" sz="2200" baseline="-25000" dirty="0" err="1"/>
              <a:t>k</a:t>
            </a:r>
            <a:r>
              <a:rPr lang="en-US" sz="2200" dirty="0"/>
              <a:t>*).  The base is      .  </a:t>
            </a:r>
          </a:p>
          <a:p>
            <a:r>
              <a:rPr lang="en-US" sz="2200" dirty="0"/>
              <a:t>Therefore, the area of each strip is   </a:t>
            </a:r>
            <a:r>
              <a:rPr lang="en-US" sz="2200" dirty="0" smtClean="0"/>
              <a:t/>
            </a:r>
            <a:br>
              <a:rPr lang="en-US" sz="2200" dirty="0" smtClean="0"/>
            </a:br>
            <a:r>
              <a:rPr lang="en-US" sz="2200" dirty="0" smtClean="0"/>
              <a:t>        </a:t>
            </a:r>
            <a:r>
              <a:rPr lang="en-US" sz="2200" dirty="0"/>
              <a:t>base * height =       </a:t>
            </a:r>
            <a:r>
              <a:rPr lang="en-US" sz="2200" dirty="0"/>
              <a:t>* </a:t>
            </a:r>
            <a:r>
              <a:rPr lang="en-US" sz="2200" dirty="0"/>
              <a:t>[f(</a:t>
            </a:r>
            <a:r>
              <a:rPr lang="en-US" sz="2200" dirty="0" err="1"/>
              <a:t>x</a:t>
            </a:r>
            <a:r>
              <a:rPr lang="en-US" sz="2200" baseline="-25000" dirty="0" err="1"/>
              <a:t>k</a:t>
            </a:r>
            <a:r>
              <a:rPr lang="en-US" sz="2200" dirty="0"/>
              <a:t>*) – g(</a:t>
            </a:r>
            <a:r>
              <a:rPr lang="en-US" sz="2200" dirty="0" err="1"/>
              <a:t>x</a:t>
            </a:r>
            <a:r>
              <a:rPr lang="en-US" sz="2200" baseline="-25000" dirty="0" err="1"/>
              <a:t>k</a:t>
            </a:r>
            <a:r>
              <a:rPr lang="en-US" sz="2200" dirty="0"/>
              <a:t>*)]. </a:t>
            </a:r>
          </a:p>
          <a:p>
            <a:r>
              <a:rPr lang="en-US" sz="2200" dirty="0"/>
              <a:t>We do not want the area of one strip, we want the </a:t>
            </a:r>
            <a:r>
              <a:rPr lang="en-US" sz="2200" u="sng" dirty="0"/>
              <a:t>sum</a:t>
            </a:r>
            <a:r>
              <a:rPr lang="en-US" sz="2200" dirty="0"/>
              <a:t> of the areas of all of the strips.  That is why we need the sigma.</a:t>
            </a:r>
          </a:p>
          <a:p>
            <a:r>
              <a:rPr lang="en-US" sz="2200" dirty="0"/>
              <a:t>Also, we want the limit as the number of rectangles “n” increases to approach infinity, in order to get an accurate area.</a:t>
            </a:r>
            <a:endParaRPr lang="en-US" sz="2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2543" y="2590800"/>
            <a:ext cx="4476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942" y="3433484"/>
            <a:ext cx="4476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72958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 of Steps Two and Three From Previous Slide:</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1" y="2362200"/>
            <a:ext cx="6081346"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1" y="2362200"/>
            <a:ext cx="288107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29092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Volume</a:t>
            </a:r>
            <a:endParaRPr lang="en-US" dirty="0"/>
          </a:p>
        </p:txBody>
      </p:sp>
      <p:sp>
        <p:nvSpPr>
          <p:cNvPr id="3" name="Content Placeholder 2"/>
          <p:cNvSpPr>
            <a:spLocks noGrp="1"/>
          </p:cNvSpPr>
          <p:nvPr>
            <p:ph idx="1"/>
          </p:nvPr>
        </p:nvSpPr>
        <p:spPr/>
        <p:txBody>
          <a:bodyPr/>
          <a:lstStyle/>
          <a:p>
            <a:r>
              <a:rPr lang="en-US" dirty="0"/>
              <a:t>To find the height of each </a:t>
            </a:r>
            <a:r>
              <a:rPr lang="en-US" dirty="0" smtClean="0"/>
              <a:t>rectangular strip, </a:t>
            </a:r>
            <a:r>
              <a:rPr lang="en-US" dirty="0"/>
              <a:t>subtract the function output values f(</a:t>
            </a:r>
            <a:r>
              <a:rPr lang="en-US" dirty="0" err="1"/>
              <a:t>x</a:t>
            </a:r>
            <a:r>
              <a:rPr lang="en-US" baseline="-25000" dirty="0" err="1"/>
              <a:t>k</a:t>
            </a:r>
            <a:r>
              <a:rPr lang="en-US" dirty="0"/>
              <a:t>*) – g(</a:t>
            </a:r>
            <a:r>
              <a:rPr lang="en-US" dirty="0" err="1"/>
              <a:t>x</a:t>
            </a:r>
            <a:r>
              <a:rPr lang="en-US" baseline="-25000" dirty="0" err="1"/>
              <a:t>k</a:t>
            </a:r>
            <a:r>
              <a:rPr lang="en-US" dirty="0"/>
              <a:t>*).  The base is      .  </a:t>
            </a:r>
          </a:p>
          <a:p>
            <a:r>
              <a:rPr lang="en-US" dirty="0"/>
              <a:t>Therefore, the area of each strip </a:t>
            </a:r>
            <a:r>
              <a:rPr lang="en-US" dirty="0" smtClean="0"/>
              <a:t>is</a:t>
            </a:r>
          </a:p>
          <a:p>
            <a:r>
              <a:rPr lang="en-US" dirty="0" smtClean="0"/>
              <a:t>           </a:t>
            </a:r>
            <a:r>
              <a:rPr lang="en-US" dirty="0"/>
              <a:t>base * height =       * [f(</a:t>
            </a:r>
            <a:r>
              <a:rPr lang="en-US" dirty="0" err="1"/>
              <a:t>x</a:t>
            </a:r>
            <a:r>
              <a:rPr lang="en-US" baseline="-25000" dirty="0" err="1"/>
              <a:t>k</a:t>
            </a:r>
            <a:r>
              <a:rPr lang="en-US" dirty="0"/>
              <a:t>*) – g(</a:t>
            </a:r>
            <a:r>
              <a:rPr lang="en-US" dirty="0" err="1"/>
              <a:t>x</a:t>
            </a:r>
            <a:r>
              <a:rPr lang="en-US" baseline="-25000" dirty="0" err="1"/>
              <a:t>k</a:t>
            </a:r>
            <a:r>
              <a:rPr lang="en-US" dirty="0"/>
              <a:t>*)]. </a:t>
            </a:r>
          </a:p>
          <a:p>
            <a:r>
              <a:rPr lang="en-US" dirty="0"/>
              <a:t>We do not want the area of one strip, we want the </a:t>
            </a:r>
            <a:r>
              <a:rPr lang="en-US" u="sng" dirty="0"/>
              <a:t>sum</a:t>
            </a:r>
            <a:r>
              <a:rPr lang="en-US" dirty="0"/>
              <a:t> of the areas of all of the strips.  That is why we need the sigma.</a:t>
            </a:r>
          </a:p>
          <a:p>
            <a:r>
              <a:rPr lang="en-US" dirty="0"/>
              <a:t>Also, we want the limit as the number of rectangles “n” increases to approach infinity, in order to get an accurate area.</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7993" y="2519084"/>
            <a:ext cx="4476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107" y="3281083"/>
            <a:ext cx="4476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4540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71600"/>
            <a:ext cx="9067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66726" y="2782700"/>
            <a:ext cx="2148874"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343401"/>
            <a:ext cx="4953000"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735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3650" y="2777692"/>
            <a:ext cx="7124700" cy="211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3841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2533443" y="1807362"/>
            <a:ext cx="7125112" cy="4593439"/>
          </a:xfrm>
        </p:spPr>
        <p:txBody>
          <a:bodyPr>
            <a:normAutofit fontScale="92500"/>
          </a:bodyPr>
          <a:lstStyle/>
          <a:p>
            <a:r>
              <a:rPr lang="en-US" sz="2200" dirty="0"/>
              <a:t>In the last chapter, the definite integral was introduced as the limit of Riemann sums and we used them to find area:</a:t>
            </a:r>
          </a:p>
          <a:p>
            <a:endParaRPr lang="en-US" sz="2200" dirty="0"/>
          </a:p>
          <a:p>
            <a:endParaRPr lang="en-US" sz="2200" dirty="0"/>
          </a:p>
          <a:p>
            <a:r>
              <a:rPr lang="en-US" sz="2200" dirty="0"/>
              <a:t>However, Riemann sums and definite integrals have applications that extend far beyond the area problem.</a:t>
            </a:r>
          </a:p>
          <a:p>
            <a:r>
              <a:rPr lang="en-US" sz="2200" dirty="0"/>
              <a:t>In this chapter, </a:t>
            </a:r>
            <a:r>
              <a:rPr lang="en-US" sz="2200" dirty="0">
                <a:solidFill>
                  <a:srgbClr val="FF0000"/>
                </a:solidFill>
              </a:rPr>
              <a:t>we will use Riemann sums and definite integrals to find volume and surface area of a solid, length of a plane curve, work done by a force, etc</a:t>
            </a:r>
            <a:r>
              <a:rPr lang="en-US" sz="2200" dirty="0"/>
              <a:t>.</a:t>
            </a:r>
          </a:p>
          <a:p>
            <a:r>
              <a:rPr lang="en-US" sz="2200" dirty="0"/>
              <a:t>While these problems sound different, the calculations we will use will all follow a nearly identical procedure.</a:t>
            </a:r>
            <a:endParaRPr lang="en-US" sz="2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514600"/>
            <a:ext cx="302895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32467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1" y="1828800"/>
            <a:ext cx="3638095" cy="170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050" y="2950733"/>
            <a:ext cx="5695950"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4385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828801"/>
            <a:ext cx="5504762" cy="166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1" y="3200401"/>
            <a:ext cx="5050631" cy="347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4222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524001"/>
            <a:ext cx="7124700" cy="983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002" y="2700991"/>
            <a:ext cx="5334000"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6445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9934" y="1676401"/>
            <a:ext cx="7124700" cy="13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200400"/>
            <a:ext cx="64643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648200"/>
            <a:ext cx="67056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442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3650" y="1975546"/>
            <a:ext cx="7124700" cy="3714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857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sz="2200" dirty="0"/>
              <a:t>In this section we will find the area of a surface that is generated by revolving a plane curve about a line.</a:t>
            </a:r>
          </a:p>
          <a:p>
            <a:r>
              <a:rPr lang="en-US" sz="2200" dirty="0"/>
              <a:t>It is very similar to section 6.4, therefore, the </a:t>
            </a:r>
            <a:r>
              <a:rPr lang="en-US" sz="2200" dirty="0">
                <a:solidFill>
                  <a:srgbClr val="FF0000"/>
                </a:solidFill>
              </a:rPr>
              <a:t>equation is very similar to that of arc length</a:t>
            </a:r>
            <a:r>
              <a:rPr lang="en-US" sz="2200" dirty="0"/>
              <a:t>.</a:t>
            </a:r>
          </a:p>
          <a:p>
            <a:r>
              <a:rPr lang="en-US" sz="2200" dirty="0"/>
              <a:t>The difference is that we need to revolve it around a line like we did in sections 6.2 and 6.3.</a:t>
            </a:r>
          </a:p>
          <a:p>
            <a:r>
              <a:rPr lang="en-US" sz="2200" dirty="0"/>
              <a:t>Since we are </a:t>
            </a:r>
            <a:r>
              <a:rPr lang="en-US" sz="2200" dirty="0">
                <a:solidFill>
                  <a:srgbClr val="FF0000"/>
                </a:solidFill>
              </a:rPr>
              <a:t>only rotating the outside curve </a:t>
            </a:r>
            <a:r>
              <a:rPr lang="en-US" sz="2200" dirty="0"/>
              <a:t>(not the area between it and the axis or line), </a:t>
            </a:r>
            <a:r>
              <a:rPr lang="en-US" sz="2200" dirty="0">
                <a:solidFill>
                  <a:srgbClr val="FF0000"/>
                </a:solidFill>
              </a:rPr>
              <a:t>each small section</a:t>
            </a:r>
            <a:r>
              <a:rPr lang="en-US" sz="2200" dirty="0"/>
              <a:t> will be approximated by the </a:t>
            </a:r>
            <a:r>
              <a:rPr lang="en-US" sz="2200" dirty="0">
                <a:solidFill>
                  <a:srgbClr val="FF0000"/>
                </a:solidFill>
              </a:rPr>
              <a:t>circumference of the circle</a:t>
            </a:r>
            <a:r>
              <a:rPr lang="en-US" sz="2200" dirty="0">
                <a:solidFill>
                  <a:srgbClr val="FFFF00"/>
                </a:solidFill>
              </a:rPr>
              <a:t> </a:t>
            </a:r>
            <a:r>
              <a:rPr lang="en-US" sz="2200" dirty="0">
                <a:solidFill>
                  <a:schemeClr val="tx1"/>
                </a:solidFill>
              </a:rPr>
              <a:t>infinitesimally narrow width</a:t>
            </a:r>
            <a:r>
              <a:rPr lang="en-US" sz="2200" dirty="0"/>
              <a:t>.</a:t>
            </a:r>
          </a:p>
          <a:p>
            <a:pPr marL="0" indent="0">
              <a:buNone/>
            </a:pPr>
            <a:endParaRPr lang="en-US" sz="2200" dirty="0"/>
          </a:p>
        </p:txBody>
      </p:sp>
    </p:spTree>
    <p:extLst>
      <p:ext uri="{BB962C8B-B14F-4D97-AF65-F5344CB8AC3E}">
        <p14:creationId xmlns:p14="http://schemas.microsoft.com/office/powerpoint/2010/main" val="3125737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1" y="675725"/>
            <a:ext cx="7524955" cy="924475"/>
          </a:xfrm>
        </p:spPr>
        <p:txBody>
          <a:bodyPr/>
          <a:lstStyle/>
          <a:p>
            <a:r>
              <a:rPr lang="en-US" dirty="0" smtClean="0"/>
              <a:t>Examples Rotated about the x-axis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1" y="2057400"/>
            <a:ext cx="8954427"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0227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Around the x-axis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5388" y="1752600"/>
            <a:ext cx="7124700" cy="122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3218890"/>
            <a:ext cx="309562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218890"/>
            <a:ext cx="43815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926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the Surface into Small Sections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3650" y="2213272"/>
            <a:ext cx="7124700" cy="323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4210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Calculate Surface Area Using </a:t>
            </a:r>
            <a:r>
              <a:rPr lang="en-US" dirty="0"/>
              <a:t>Riemann Sums</a:t>
            </a:r>
          </a:p>
        </p:txBody>
      </p:sp>
      <p:sp>
        <p:nvSpPr>
          <p:cNvPr id="3" name="Content Placeholder 2"/>
          <p:cNvSpPr>
            <a:spLocks noGrp="1"/>
          </p:cNvSpPr>
          <p:nvPr>
            <p:ph idx="1"/>
          </p:nvPr>
        </p:nvSpPr>
        <p:spPr/>
        <p:txBody>
          <a:bodyPr>
            <a:normAutofit/>
          </a:bodyPr>
          <a:lstStyle/>
          <a:p>
            <a:r>
              <a:rPr lang="en-US" sz="2200" dirty="0"/>
              <a:t>Each of the subintervals into which we broke the surface area on the previous slide (figure b) is called a frustum which is a portion of a right circular cone. </a:t>
            </a:r>
          </a:p>
          <a:p>
            <a:r>
              <a:rPr lang="en-US" sz="2200" dirty="0"/>
              <a:t>As we allow the number of subintervals to approach infinity, the width of each approaches zero.</a:t>
            </a:r>
          </a:p>
          <a:p>
            <a:r>
              <a:rPr lang="en-US" sz="2200" dirty="0"/>
              <a:t>Each subinterval gets closer and closer to resembling a circle who’s circumference is     r.</a:t>
            </a:r>
          </a:p>
          <a:p>
            <a:r>
              <a:rPr lang="en-US" sz="2200" dirty="0"/>
              <a:t>We calculated the length of each subinterval in figure a on the previous slide last class using the distance formula. </a:t>
            </a:r>
            <a:endParaRPr lang="en-US" sz="2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5154" y="4527177"/>
            <a:ext cx="3587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2050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1"/>
            <a:ext cx="7123080" cy="924475"/>
          </a:xfrm>
        </p:spPr>
        <p:txBody>
          <a:bodyPr/>
          <a:lstStyle/>
          <a:p>
            <a:r>
              <a:rPr lang="en-US" dirty="0" smtClean="0"/>
              <a:t>A Review of Riemann Sums</a:t>
            </a:r>
            <a:endParaRPr lang="en-US" dirty="0"/>
          </a:p>
        </p:txBody>
      </p:sp>
      <p:sp>
        <p:nvSpPr>
          <p:cNvPr id="6" name="Content Placeholder 5"/>
          <p:cNvSpPr>
            <a:spLocks noGrp="1"/>
          </p:cNvSpPr>
          <p:nvPr>
            <p:ph sz="half" idx="1"/>
          </p:nvPr>
        </p:nvSpPr>
        <p:spPr>
          <a:xfrm>
            <a:off x="1752600" y="1219200"/>
            <a:ext cx="4419600" cy="5334000"/>
          </a:xfrm>
        </p:spPr>
        <p:txBody>
          <a:bodyPr>
            <a:normAutofit fontScale="92500" lnSpcReduction="20000"/>
          </a:bodyPr>
          <a:lstStyle/>
          <a:p>
            <a:r>
              <a:rPr lang="en-US" sz="2000" dirty="0"/>
              <a:t>The distance between a and b is b-a.</a:t>
            </a:r>
          </a:p>
          <a:p>
            <a:r>
              <a:rPr lang="en-US" sz="2000" dirty="0"/>
              <a:t>Since we divided that distance into n subintervals, each is :</a:t>
            </a:r>
          </a:p>
          <a:p>
            <a:endParaRPr lang="en-US" sz="2000" dirty="0"/>
          </a:p>
          <a:p>
            <a:endParaRPr lang="en-US" sz="2000" dirty="0"/>
          </a:p>
          <a:p>
            <a:r>
              <a:rPr lang="en-US" sz="2000" dirty="0"/>
              <a:t>In each subinterval, draw a rectangle whose height is the value of the function f(x) at an arbitrarily selected point in the subinterval (a.k.a. </a:t>
            </a:r>
            <a:r>
              <a:rPr lang="en-US" sz="2000" dirty="0" err="1"/>
              <a:t>x</a:t>
            </a:r>
            <a:r>
              <a:rPr lang="en-US" sz="2000" baseline="-25000" dirty="0" err="1"/>
              <a:t>k</a:t>
            </a:r>
            <a:r>
              <a:rPr lang="en-US" sz="2000" dirty="0"/>
              <a:t>*) which gives f(</a:t>
            </a:r>
            <a:r>
              <a:rPr lang="en-US" sz="2000" dirty="0" err="1"/>
              <a:t>x</a:t>
            </a:r>
            <a:r>
              <a:rPr lang="en-US" sz="2000" baseline="-25000" dirty="0" err="1"/>
              <a:t>k</a:t>
            </a:r>
            <a:r>
              <a:rPr lang="en-US" sz="2000" dirty="0"/>
              <a:t>*).</a:t>
            </a:r>
          </a:p>
          <a:p>
            <a:r>
              <a:rPr lang="en-US" sz="2000" dirty="0"/>
              <a:t>Since the area of each rectangle is base * height, we get the formula you see on the right for each rectangle:  </a:t>
            </a:r>
          </a:p>
          <a:p>
            <a:r>
              <a:rPr lang="en-US" sz="2000" dirty="0"/>
              <a:t>Area= </a:t>
            </a:r>
          </a:p>
          <a:p>
            <a:pPr marL="0" indent="0">
              <a:buNone/>
            </a:pPr>
            <a:r>
              <a:rPr lang="en-US" sz="2000" dirty="0"/>
              <a:t>b</a:t>
            </a:r>
            <a:r>
              <a:rPr lang="en-US" sz="2000" dirty="0"/>
              <a:t>*h =   x * </a:t>
            </a:r>
            <a:r>
              <a:rPr lang="en-US" sz="2000" dirty="0"/>
              <a:t>f(</a:t>
            </a:r>
            <a:r>
              <a:rPr lang="en-US" sz="2000" dirty="0" err="1"/>
              <a:t>x</a:t>
            </a:r>
            <a:r>
              <a:rPr lang="en-US" sz="2000" baseline="-25000" dirty="0" err="1"/>
              <a:t>k</a:t>
            </a:r>
            <a:r>
              <a:rPr lang="en-US" sz="2000" dirty="0"/>
              <a:t>*) = </a:t>
            </a:r>
            <a:r>
              <a:rPr lang="en-US" sz="2000" dirty="0"/>
              <a:t>f(</a:t>
            </a:r>
            <a:r>
              <a:rPr lang="en-US" sz="2000" dirty="0" err="1"/>
              <a:t>x</a:t>
            </a:r>
            <a:r>
              <a:rPr lang="en-US" sz="2000" baseline="-25000" dirty="0" err="1"/>
              <a:t>k</a:t>
            </a:r>
            <a:r>
              <a:rPr lang="en-US" sz="2000" dirty="0"/>
              <a:t>*)   x .</a:t>
            </a:r>
            <a:endParaRPr lang="en-US" sz="2000" dirty="0"/>
          </a:p>
        </p:txBody>
      </p:sp>
      <p:pic>
        <p:nvPicPr>
          <p:cNvPr id="8"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00800" y="1219200"/>
            <a:ext cx="3200400" cy="56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572871"/>
            <a:ext cx="115252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Isosceles Triangle 8"/>
          <p:cNvSpPr/>
          <p:nvPr/>
        </p:nvSpPr>
        <p:spPr>
          <a:xfrm>
            <a:off x="2664675" y="6246607"/>
            <a:ext cx="119062"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5105400" y="6224195"/>
            <a:ext cx="119062"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96775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 the Distance Formula and the Circumference</a:t>
            </a:r>
            <a:endParaRPr lang="en-US" dirty="0"/>
          </a:p>
        </p:txBody>
      </p:sp>
      <p:sp>
        <p:nvSpPr>
          <p:cNvPr id="3" name="Content Placeholder 2"/>
          <p:cNvSpPr>
            <a:spLocks noGrp="1"/>
          </p:cNvSpPr>
          <p:nvPr>
            <p:ph idx="1"/>
          </p:nvPr>
        </p:nvSpPr>
        <p:spPr>
          <a:xfrm>
            <a:off x="2533443" y="1807362"/>
            <a:ext cx="7125112" cy="4517239"/>
          </a:xfrm>
        </p:spPr>
        <p:txBody>
          <a:bodyPr>
            <a:normAutofit/>
          </a:bodyPr>
          <a:lstStyle/>
          <a:p>
            <a:r>
              <a:rPr lang="en-US" sz="2200" dirty="0"/>
              <a:t>The arc length (distance) formula from last class and the circumference which represents the rotation around a line combine together to generate the following Riemann sum-like expression:</a:t>
            </a:r>
          </a:p>
          <a:p>
            <a:endParaRPr lang="en-US" sz="2200" dirty="0"/>
          </a:p>
          <a:p>
            <a:endParaRPr lang="en-US" sz="2200" dirty="0"/>
          </a:p>
          <a:p>
            <a:endParaRPr lang="en-US" sz="2200" dirty="0"/>
          </a:p>
          <a:p>
            <a:r>
              <a:rPr lang="en-US" sz="2200" dirty="0"/>
              <a:t>When we take the limit as the number of subintervals approaches infinity, this Riemann sum will give us the exact surface area.</a:t>
            </a:r>
            <a:endParaRPr lang="en-US" sz="2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8682" y="3524643"/>
            <a:ext cx="5287963" cy="108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4948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Integral – when about the x-axis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800" y="2514601"/>
            <a:ext cx="7124700" cy="163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648200"/>
            <a:ext cx="78867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12292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1" y="381001"/>
            <a:ext cx="7125113" cy="924475"/>
          </a:xfrm>
        </p:spPr>
        <p:txBody>
          <a:bodyPr/>
          <a:lstStyle/>
          <a:p>
            <a:r>
              <a:rPr lang="en-US" dirty="0" smtClean="0"/>
              <a:t>Example about the x-axis</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731818"/>
            <a:ext cx="7010400" cy="5126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0"/>
            <a:ext cx="28956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1880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 when about the </a:t>
            </a:r>
            <a:r>
              <a:rPr lang="en-US" dirty="0" smtClean="0"/>
              <a:t>y-axis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2895600"/>
            <a:ext cx="859422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630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1" y="381001"/>
            <a:ext cx="7125113" cy="924475"/>
          </a:xfrm>
        </p:spPr>
        <p:txBody>
          <a:bodyPr/>
          <a:lstStyle/>
          <a:p>
            <a:r>
              <a:rPr lang="en-US" dirty="0"/>
              <a:t>Example about the </a:t>
            </a:r>
            <a:r>
              <a:rPr lang="en-US" dirty="0" smtClean="0"/>
              <a:t>y-axis</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219200"/>
            <a:ext cx="72390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0"/>
            <a:ext cx="2209800" cy="1898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4416" y="2919805"/>
            <a:ext cx="7268584" cy="3939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10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1" y="1"/>
            <a:ext cx="7125113" cy="924475"/>
          </a:xfrm>
        </p:spPr>
        <p:txBody>
          <a:bodyPr/>
          <a:lstStyle/>
          <a:p>
            <a:r>
              <a:rPr lang="en-US" dirty="0" smtClean="0"/>
              <a:t>Introduction</a:t>
            </a:r>
            <a:endParaRPr lang="en-US" dirty="0"/>
          </a:p>
        </p:txBody>
      </p:sp>
      <p:sp>
        <p:nvSpPr>
          <p:cNvPr id="3" name="Content Placeholder 2"/>
          <p:cNvSpPr>
            <a:spLocks noGrp="1"/>
          </p:cNvSpPr>
          <p:nvPr>
            <p:ph idx="1"/>
          </p:nvPr>
        </p:nvSpPr>
        <p:spPr>
          <a:xfrm>
            <a:off x="2438400" y="762000"/>
            <a:ext cx="7467600" cy="4681171"/>
          </a:xfrm>
        </p:spPr>
        <p:txBody>
          <a:bodyPr>
            <a:normAutofit lnSpcReduction="10000"/>
          </a:bodyPr>
          <a:lstStyle/>
          <a:p>
            <a:r>
              <a:rPr lang="en-US" sz="2200" dirty="0"/>
              <a:t>In this section we will use our integration skills to study some basic principles of “work”, which is one of the fundamental concepts in physics and engineering.</a:t>
            </a:r>
          </a:p>
          <a:p>
            <a:r>
              <a:rPr lang="en-US" sz="2200" dirty="0"/>
              <a:t>A simple example:</a:t>
            </a:r>
          </a:p>
          <a:p>
            <a:pPr lvl="1"/>
            <a:r>
              <a:rPr lang="en-US" sz="2000" dirty="0"/>
              <a:t>When you push a car that has run out of gas for a certain distance you are performing work and the effect of your work is to make the car move.</a:t>
            </a:r>
          </a:p>
          <a:p>
            <a:pPr lvl="1"/>
            <a:r>
              <a:rPr lang="en-US" sz="2000" dirty="0"/>
              <a:t>The energy of motion caused by the work is called the kinetic energy of the car.</a:t>
            </a:r>
          </a:p>
          <a:p>
            <a:pPr lvl="1"/>
            <a:r>
              <a:rPr lang="en-US" sz="2000" dirty="0"/>
              <a:t>There is a principle of physics called the work-energy relationship.  We will barely touch on this principle.</a:t>
            </a:r>
          </a:p>
          <a:p>
            <a:pPr lvl="1"/>
            <a:r>
              <a:rPr lang="en-US" sz="2000" dirty="0"/>
              <a:t>Our main goal (on later slides) is to see how integration is related.</a:t>
            </a:r>
            <a:endParaRPr lang="en-US" sz="20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1" y="5443171"/>
            <a:ext cx="6399679" cy="143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9279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W = F * d</a:t>
            </a:r>
            <a:endParaRPr lang="en-US" dirty="0"/>
          </a:p>
        </p:txBody>
      </p:sp>
      <p:sp>
        <p:nvSpPr>
          <p:cNvPr id="3" name="Content Placeholder 2"/>
          <p:cNvSpPr>
            <a:spLocks noGrp="1"/>
          </p:cNvSpPr>
          <p:nvPr>
            <p:ph idx="1"/>
          </p:nvPr>
        </p:nvSpPr>
        <p:spPr>
          <a:xfrm>
            <a:off x="2286001" y="1807362"/>
            <a:ext cx="7696199" cy="4051437"/>
          </a:xfrm>
        </p:spPr>
        <p:txBody>
          <a:bodyPr>
            <a:normAutofit/>
          </a:bodyPr>
          <a:lstStyle/>
          <a:p>
            <a:r>
              <a:rPr lang="en-US" sz="2200" dirty="0"/>
              <a:t>An object moves five feet along a line while subjected to a constant force of 100 pounds in its direction of motion.  </a:t>
            </a:r>
          </a:p>
          <a:p>
            <a:pPr lvl="1"/>
            <a:r>
              <a:rPr lang="en-US" sz="2000" dirty="0"/>
              <a:t>The work done is W = F * d = 100 * 5 = 500 </a:t>
            </a:r>
            <a:r>
              <a:rPr lang="en-US" sz="2000" dirty="0" err="1"/>
              <a:t>ft-lbs</a:t>
            </a:r>
            <a:endParaRPr lang="en-US" sz="2000" dirty="0"/>
          </a:p>
          <a:p>
            <a:endParaRPr lang="en-US" sz="2200" dirty="0"/>
          </a:p>
          <a:p>
            <a:r>
              <a:rPr lang="en-US" sz="2200" dirty="0"/>
              <a:t>An object moves 25 meters along a line while subjected to a constant force of four </a:t>
            </a:r>
            <a:r>
              <a:rPr lang="en-US" sz="2200" dirty="0" err="1"/>
              <a:t>Newtons</a:t>
            </a:r>
            <a:r>
              <a:rPr lang="en-US" sz="2200" dirty="0"/>
              <a:t> in its direction of motion. </a:t>
            </a:r>
          </a:p>
          <a:p>
            <a:pPr lvl="1"/>
            <a:r>
              <a:rPr lang="en-US" sz="2000" dirty="0"/>
              <a:t>The work done </a:t>
            </a:r>
            <a:r>
              <a:rPr lang="en-US" sz="2000" dirty="0"/>
              <a:t>is W = F * d = </a:t>
            </a:r>
            <a:r>
              <a:rPr lang="en-US" sz="2000" dirty="0"/>
              <a:t>4*25 = 100 N-m</a:t>
            </a:r>
          </a:p>
          <a:p>
            <a:pPr marL="457200" lvl="1" indent="0">
              <a:buNone/>
            </a:pPr>
            <a:r>
              <a:rPr lang="en-US" sz="2000" dirty="0"/>
              <a:t>	</a:t>
            </a:r>
            <a:r>
              <a:rPr lang="en-US" sz="2000" dirty="0"/>
              <a:t>										=100 Joules</a:t>
            </a:r>
            <a:endParaRPr lang="en-US" sz="2000" dirty="0"/>
          </a:p>
        </p:txBody>
      </p:sp>
    </p:spTree>
    <p:extLst>
      <p:ext uri="{BB962C8B-B14F-4D97-AF65-F5344CB8AC3E}">
        <p14:creationId xmlns:p14="http://schemas.microsoft.com/office/powerpoint/2010/main" val="42888867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069" y="267496"/>
            <a:ext cx="6608781" cy="924475"/>
          </a:xfrm>
        </p:spPr>
        <p:txBody>
          <a:bodyPr>
            <a:normAutofit fontScale="90000"/>
          </a:bodyPr>
          <a:lstStyle/>
          <a:p>
            <a:r>
              <a:rPr lang="en-US" dirty="0" smtClean="0"/>
              <a:t>Work Done by a Variable Force Applied in the Direction of Motion</a:t>
            </a:r>
            <a:endParaRPr lang="en-US" dirty="0"/>
          </a:p>
        </p:txBody>
      </p:sp>
      <p:sp>
        <p:nvSpPr>
          <p:cNvPr id="3" name="Content Placeholder 2"/>
          <p:cNvSpPr>
            <a:spLocks noGrp="1"/>
          </p:cNvSpPr>
          <p:nvPr>
            <p:ph idx="1"/>
          </p:nvPr>
        </p:nvSpPr>
        <p:spPr>
          <a:xfrm>
            <a:off x="1524000" y="1905000"/>
            <a:ext cx="7125112" cy="4953000"/>
          </a:xfrm>
        </p:spPr>
        <p:txBody>
          <a:bodyPr>
            <a:normAutofit/>
          </a:bodyPr>
          <a:lstStyle/>
          <a:p>
            <a:r>
              <a:rPr lang="en-US" dirty="0" smtClean="0"/>
              <a:t>If we wanted to pull the block attached to the spring horizontally, then we would have to apply more and more force to the block to overcome the increasing force of the stretching spring.</a:t>
            </a:r>
          </a:p>
          <a:p>
            <a:endParaRPr lang="en-US" dirty="0"/>
          </a:p>
          <a:p>
            <a:endParaRPr lang="en-US" dirty="0" smtClean="0"/>
          </a:p>
          <a:p>
            <a:endParaRPr lang="en-US" dirty="0"/>
          </a:p>
          <a:p>
            <a:endParaRPr lang="en-US" dirty="0" smtClean="0"/>
          </a:p>
          <a:p>
            <a:r>
              <a:rPr lang="en-US" dirty="0" smtClean="0"/>
              <a:t>We will break the interval of the stretch [</a:t>
            </a:r>
            <a:r>
              <a:rPr lang="en-US" dirty="0" err="1" smtClean="0"/>
              <a:t>a,b</a:t>
            </a:r>
            <a:r>
              <a:rPr lang="en-US" dirty="0" smtClean="0"/>
              <a:t>] into subintervals and approximate the work on each subinterval.</a:t>
            </a:r>
          </a:p>
          <a:p>
            <a:r>
              <a:rPr lang="en-US" dirty="0" smtClean="0"/>
              <a:t>By adding the approximations to the work we will obtain a Riemann sum.</a:t>
            </a:r>
          </a:p>
          <a:p>
            <a:r>
              <a:rPr lang="en-US" dirty="0" smtClean="0"/>
              <a:t>The limit of the Riemann sum as n increases will give us an integral for work W.</a:t>
            </a:r>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200401"/>
            <a:ext cx="7124700" cy="1232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9439" y="0"/>
            <a:ext cx="2403662" cy="2403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09431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Integral for Work, W (with a Variable Force)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0" y="2590800"/>
            <a:ext cx="90805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7643775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1" y="25999"/>
            <a:ext cx="7125113" cy="924475"/>
          </a:xfrm>
        </p:spPr>
        <p:txBody>
          <a:bodyPr/>
          <a:lstStyle/>
          <a:p>
            <a:r>
              <a:rPr lang="en-US" dirty="0" smtClean="0"/>
              <a:t>Example</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5682" y="4176872"/>
            <a:ext cx="6548718" cy="2720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838200"/>
            <a:ext cx="6553200" cy="3337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2250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Riemann Sums </a:t>
            </a:r>
            <a:r>
              <a:rPr lang="en-US" dirty="0"/>
              <a:t>- continued</a:t>
            </a:r>
          </a:p>
        </p:txBody>
      </p:sp>
      <p:sp>
        <p:nvSpPr>
          <p:cNvPr id="5" name="Content Placeholder 4"/>
          <p:cNvSpPr>
            <a:spLocks noGrp="1"/>
          </p:cNvSpPr>
          <p:nvPr>
            <p:ph idx="1"/>
          </p:nvPr>
        </p:nvSpPr>
        <p:spPr/>
        <p:txBody>
          <a:bodyPr>
            <a:normAutofit/>
          </a:bodyPr>
          <a:lstStyle/>
          <a:p>
            <a:r>
              <a:rPr lang="en-US" sz="2200" dirty="0"/>
              <a:t>Remember, that was the area for each rectangle.  We need to find the sum of the areas of all of the rectangles between a and b which is why we use sigma notation.</a:t>
            </a:r>
          </a:p>
          <a:p>
            <a:r>
              <a:rPr lang="en-US" sz="2200" dirty="0"/>
              <a:t>As we discussed in a previous section, the area estimate is more accurate with the more number of rectangles used.  Therefore, we will let n approach infinity.</a:t>
            </a:r>
          </a:p>
          <a:p>
            <a:endParaRPr lang="en-US" sz="2200" dirty="0"/>
          </a:p>
          <a:p>
            <a:endParaRPr lang="en-US" sz="2200" dirty="0"/>
          </a:p>
          <a:p>
            <a:endParaRPr lang="en-US" sz="2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4266" y="4648200"/>
            <a:ext cx="9067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10785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381000"/>
            <a:ext cx="3810000" cy="1524000"/>
          </a:xfrm>
        </p:spPr>
        <p:txBody>
          <a:bodyPr>
            <a:normAutofit fontScale="90000"/>
          </a:bodyPr>
          <a:lstStyle/>
          <a:p>
            <a:r>
              <a:rPr lang="en-US" dirty="0"/>
              <a:t>Calculating Work from Basic Principles Example</a:t>
            </a:r>
          </a:p>
        </p:txBody>
      </p:sp>
      <p:sp>
        <p:nvSpPr>
          <p:cNvPr id="3" name="Content Placeholder 2"/>
          <p:cNvSpPr>
            <a:spLocks noGrp="1"/>
          </p:cNvSpPr>
          <p:nvPr>
            <p:ph idx="1"/>
          </p:nvPr>
        </p:nvSpPr>
        <p:spPr>
          <a:xfrm>
            <a:off x="1847644" y="3218331"/>
            <a:ext cx="7125112" cy="4051437"/>
          </a:xfrm>
        </p:spPr>
        <p:txBody>
          <a:bodyPr/>
          <a:lstStyle/>
          <a:p>
            <a:r>
              <a:rPr lang="en-US" dirty="0" smtClean="0"/>
              <a:t>As you can see in the figure above right, we have a cone shaped (conical) container of radius 10 </a:t>
            </a:r>
            <a:r>
              <a:rPr lang="en-US" dirty="0" err="1" smtClean="0"/>
              <a:t>ft</a:t>
            </a:r>
            <a:r>
              <a:rPr lang="en-US" dirty="0" smtClean="0"/>
              <a:t> and height 30 ft.  Suppose that this container is filled with water to a depth of 15 ft.  How much work is required to pump all of the water out through the hole in the top of the container?</a:t>
            </a:r>
          </a:p>
          <a:p>
            <a:pPr lvl="1"/>
            <a:r>
              <a:rPr lang="en-US" dirty="0" smtClean="0"/>
              <a:t>We will divide the water into thin layers, approximate the work required to move each layer to the top of the container and add them to obtain a Riemann sum.</a:t>
            </a:r>
          </a:p>
          <a:p>
            <a:pPr lvl="1"/>
            <a:r>
              <a:rPr lang="en-US" dirty="0" smtClean="0"/>
              <a:t>The limit of the Riemann sum produces an integral for the total work.</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0"/>
            <a:ext cx="525330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6221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381000"/>
            <a:ext cx="3810000" cy="1524000"/>
          </a:xfrm>
        </p:spPr>
        <p:txBody>
          <a:bodyPr>
            <a:normAutofit fontScale="90000"/>
          </a:bodyPr>
          <a:lstStyle/>
          <a:p>
            <a:r>
              <a:rPr lang="en-US" dirty="0"/>
              <a:t>Calculating Work from Basic Principles </a:t>
            </a:r>
            <a:r>
              <a:rPr lang="en-US" dirty="0" smtClean="0"/>
              <a:t>Example </a:t>
            </a:r>
            <a:r>
              <a:rPr lang="en-US" dirty="0" err="1" smtClean="0"/>
              <a:t>con’t</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983236" y="2989731"/>
                <a:ext cx="7125112" cy="4051437"/>
              </a:xfrm>
            </p:spPr>
            <p:txBody>
              <a:bodyPr/>
              <a:lstStyle/>
              <a:p>
                <a:pPr indent="-285750"/>
                <a:r>
                  <a:rPr lang="en-US" dirty="0" smtClean="0"/>
                  <a:t>The volume of a cone is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1</m:t>
                        </m:r>
                      </m:num>
                      <m:den>
                        <m:r>
                          <a:rPr lang="en-US" b="0" i="1" smtClean="0">
                            <a:latin typeface="Cambria Math"/>
                          </a:rPr>
                          <m:t>3</m:t>
                        </m:r>
                      </m:den>
                    </m:f>
                    <m:r>
                      <a:rPr lang="en-US" i="1" smtClean="0">
                        <a:latin typeface="Cambria Math"/>
                        <a:ea typeface="Cambria Math"/>
                      </a:rPr>
                      <m:t>𝜋</m:t>
                    </m:r>
                    <m:sSup>
                      <m:sSupPr>
                        <m:ctrlPr>
                          <a:rPr lang="en-US" i="1" smtClean="0">
                            <a:latin typeface="Cambria Math" panose="02040503050406030204" pitchFamily="18" charset="0"/>
                            <a:ea typeface="Cambria Math"/>
                          </a:rPr>
                        </m:ctrlPr>
                      </m:sSupPr>
                      <m:e>
                        <m:r>
                          <a:rPr lang="en-US" b="0" i="1" smtClean="0">
                            <a:latin typeface="Cambria Math"/>
                            <a:ea typeface="Cambria Math"/>
                          </a:rPr>
                          <m:t>𝑟</m:t>
                        </m:r>
                      </m:e>
                      <m:sup>
                        <m:r>
                          <a:rPr lang="en-US" b="0" i="1" smtClean="0">
                            <a:latin typeface="Cambria Math"/>
                            <a:ea typeface="Cambria Math"/>
                          </a:rPr>
                          <m:t>2</m:t>
                        </m:r>
                      </m:sup>
                    </m:sSup>
                    <m:r>
                      <m:rPr>
                        <m:sty m:val="p"/>
                      </m:rPr>
                      <a:rPr lang="en-US" b="0" i="0" smtClean="0">
                        <a:latin typeface="Cambria Math"/>
                        <a:ea typeface="Cambria Math"/>
                      </a:rPr>
                      <m:t>h</m:t>
                    </m:r>
                  </m:oMath>
                </a14:m>
                <a:endParaRPr lang="en-US" dirty="0" smtClean="0"/>
              </a:p>
              <a:p>
                <a:pPr indent="-285750"/>
                <a:r>
                  <a:rPr lang="en-US" dirty="0" smtClean="0"/>
                  <a:t>By similar triangles the ratio of radius to height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𝑟</m:t>
                        </m:r>
                      </m:num>
                      <m:den>
                        <m:r>
                          <a:rPr lang="en-US" b="0" i="1" smtClean="0">
                            <a:latin typeface="Cambria Math"/>
                          </a:rPr>
                          <m:t>h</m:t>
                        </m:r>
                      </m:den>
                    </m:f>
                  </m:oMath>
                </a14:m>
                <a:r>
                  <a:rPr lang="en-US" dirty="0" smtClean="0"/>
                  <a:t> =</a:t>
                </a:r>
                <a14:m>
                  <m:oMath xmlns:m="http://schemas.openxmlformats.org/officeDocument/2006/math">
                    <m:r>
                      <a:rPr lang="en-US" b="0" i="0" dirty="0" smtClean="0">
                        <a:latin typeface="Cambria Math"/>
                      </a:rPr>
                      <m:t> </m:t>
                    </m:r>
                    <m:f>
                      <m:fPr>
                        <m:ctrlPr>
                          <a:rPr lang="en-US" i="1" dirty="0" smtClean="0">
                            <a:latin typeface="Cambria Math" panose="02040503050406030204" pitchFamily="18" charset="0"/>
                          </a:rPr>
                        </m:ctrlPr>
                      </m:fPr>
                      <m:num>
                        <m:r>
                          <a:rPr lang="en-US" b="0" i="1" dirty="0" smtClean="0">
                            <a:latin typeface="Cambria Math"/>
                          </a:rPr>
                          <m:t>10</m:t>
                        </m:r>
                      </m:num>
                      <m:den>
                        <m:r>
                          <a:rPr lang="en-US" b="0" i="1" dirty="0" smtClean="0">
                            <a:latin typeface="Cambria Math"/>
                          </a:rPr>
                          <m:t>30</m:t>
                        </m:r>
                      </m:den>
                    </m:f>
                  </m:oMath>
                </a14:m>
                <a:r>
                  <a:rPr lang="en-US" dirty="0" smtClean="0"/>
                  <a:t> =</a:t>
                </a:r>
                <a14:m>
                  <m:oMath xmlns:m="http://schemas.openxmlformats.org/officeDocument/2006/math">
                    <m:r>
                      <a:rPr lang="en-US" b="0" i="0" dirty="0" smtClean="0">
                        <a:latin typeface="Cambria Math"/>
                      </a:rPr>
                      <m:t> </m:t>
                    </m:r>
                    <m:f>
                      <m:fPr>
                        <m:ctrlPr>
                          <a:rPr lang="en-US" i="1" dirty="0">
                            <a:latin typeface="Cambria Math" panose="02040503050406030204" pitchFamily="18" charset="0"/>
                          </a:rPr>
                        </m:ctrlPr>
                      </m:fPr>
                      <m:num>
                        <m:r>
                          <a:rPr lang="en-US" i="1" dirty="0">
                            <a:latin typeface="Cambria Math"/>
                          </a:rPr>
                          <m:t>1</m:t>
                        </m:r>
                      </m:num>
                      <m:den>
                        <m:r>
                          <a:rPr lang="en-US" i="1" dirty="0">
                            <a:latin typeface="Cambria Math"/>
                          </a:rPr>
                          <m:t>3</m:t>
                        </m:r>
                      </m:den>
                    </m:f>
                  </m:oMath>
                </a14:m>
                <a:endParaRPr lang="en-US" dirty="0" smtClean="0"/>
              </a:p>
              <a:p>
                <a:pPr indent="-285750"/>
                <a:r>
                  <a:rPr lang="en-US" dirty="0" smtClean="0"/>
                  <a:t>When these are combined with the weight density of water which is 62.4 pounds per cubic foot, we get the following Riemann sum and integral:</a:t>
                </a:r>
              </a:p>
              <a:p>
                <a:pPr indent="-285750"/>
                <a:endParaRPr lang="en-US" dirty="0" smtClean="0"/>
              </a:p>
              <a:p>
                <a:pPr indent="-285750"/>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983236" y="2989731"/>
                <a:ext cx="7125112" cy="4051437"/>
              </a:xfrm>
              <a:blipFill rotWithShape="0">
                <a:blip r:embed="rId2"/>
                <a:stretch>
                  <a:fillRect/>
                </a:stretch>
              </a:blipFill>
            </p:spPr>
            <p:txBody>
              <a:bodyPr/>
              <a:lstStyle/>
              <a:p>
                <a:r>
                  <a:rPr lang="en-US">
                    <a:noFill/>
                  </a:rPr>
                  <a:t> </a:t>
                </a:r>
              </a:p>
            </p:txBody>
          </p:sp>
        </mc:Fallback>
      </mc:AlternateContent>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0"/>
            <a:ext cx="525330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5204908"/>
            <a:ext cx="53721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31243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9935" y="2514601"/>
            <a:ext cx="9178066" cy="149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477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Area Between y = f(x) and y = g(x)</a:t>
            </a:r>
            <a:endParaRPr lang="en-US" sz="3000" dirty="0"/>
          </a:p>
        </p:txBody>
      </p:sp>
      <p:sp>
        <p:nvSpPr>
          <p:cNvPr id="3" name="Content Placeholder 2"/>
          <p:cNvSpPr>
            <a:spLocks noGrp="1"/>
          </p:cNvSpPr>
          <p:nvPr>
            <p:ph idx="1"/>
          </p:nvPr>
        </p:nvSpPr>
        <p:spPr/>
        <p:txBody>
          <a:bodyPr>
            <a:normAutofit/>
          </a:bodyPr>
          <a:lstStyle/>
          <a:p>
            <a:r>
              <a:rPr lang="en-US" sz="2200" dirty="0"/>
              <a:t>To find the area between two curves, we will divide the interval [</a:t>
            </a:r>
            <a:r>
              <a:rPr lang="en-US" sz="2200" dirty="0" err="1"/>
              <a:t>a,b</a:t>
            </a:r>
            <a:r>
              <a:rPr lang="en-US" sz="2200" dirty="0"/>
              <a:t>] into n subintervals (like we did in section 5.4) which subdivides the area region into n strips (see diagram below).</a:t>
            </a:r>
          </a:p>
          <a:p>
            <a:endParaRPr lang="en-US" sz="2200" dirty="0"/>
          </a:p>
          <a:p>
            <a:endParaRPr lang="en-US" sz="2200" dirty="0"/>
          </a:p>
          <a:p>
            <a:endParaRPr lang="en-US" sz="2200" dirty="0"/>
          </a:p>
          <a:p>
            <a:endParaRPr lang="en-US" sz="22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191001"/>
            <a:ext cx="7124700" cy="23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0823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Between y = f(x) and y = g(x</a:t>
            </a:r>
            <a:r>
              <a:rPr lang="en-US" dirty="0" smtClean="0"/>
              <a:t>) continued</a:t>
            </a:r>
            <a:endParaRPr lang="en-US" dirty="0"/>
          </a:p>
        </p:txBody>
      </p:sp>
      <p:sp>
        <p:nvSpPr>
          <p:cNvPr id="5" name="Content Placeholder 4"/>
          <p:cNvSpPr>
            <a:spLocks noGrp="1"/>
          </p:cNvSpPr>
          <p:nvPr>
            <p:ph idx="1"/>
          </p:nvPr>
        </p:nvSpPr>
        <p:spPr/>
        <p:txBody>
          <a:bodyPr>
            <a:normAutofit/>
          </a:bodyPr>
          <a:lstStyle/>
          <a:p>
            <a:r>
              <a:rPr lang="en-US" sz="2200" dirty="0"/>
              <a:t>To find the height of each rectangle, subtract the function output values f(</a:t>
            </a:r>
            <a:r>
              <a:rPr lang="en-US" sz="2200" dirty="0" err="1"/>
              <a:t>x</a:t>
            </a:r>
            <a:r>
              <a:rPr lang="en-US" sz="2200" baseline="-25000" dirty="0" err="1"/>
              <a:t>k</a:t>
            </a:r>
            <a:r>
              <a:rPr lang="en-US" sz="2200" dirty="0"/>
              <a:t>*) – g(</a:t>
            </a:r>
            <a:r>
              <a:rPr lang="en-US" sz="2200" dirty="0" err="1"/>
              <a:t>x</a:t>
            </a:r>
            <a:r>
              <a:rPr lang="en-US" sz="2200" baseline="-25000" dirty="0" err="1"/>
              <a:t>k</a:t>
            </a:r>
            <a:r>
              <a:rPr lang="en-US" sz="2200" dirty="0"/>
              <a:t>*).  The base is      .  </a:t>
            </a:r>
          </a:p>
          <a:p>
            <a:r>
              <a:rPr lang="en-US" sz="2200" dirty="0"/>
              <a:t>Therefore, the area of each strip is    </a:t>
            </a:r>
            <a:endParaRPr lang="en-US" sz="2200" dirty="0" smtClean="0"/>
          </a:p>
          <a:p>
            <a:pPr marL="0" indent="0">
              <a:buNone/>
            </a:pPr>
            <a:r>
              <a:rPr lang="en-US" sz="2200" dirty="0" smtClean="0"/>
              <a:t>       </a:t>
            </a:r>
            <a:r>
              <a:rPr lang="en-US" sz="2200" dirty="0"/>
              <a:t>base * height =       </a:t>
            </a:r>
            <a:r>
              <a:rPr lang="en-US" sz="2200" dirty="0"/>
              <a:t>* </a:t>
            </a:r>
            <a:r>
              <a:rPr lang="en-US" sz="2200" dirty="0"/>
              <a:t>[f(</a:t>
            </a:r>
            <a:r>
              <a:rPr lang="en-US" sz="2200" dirty="0" err="1"/>
              <a:t>x</a:t>
            </a:r>
            <a:r>
              <a:rPr lang="en-US" sz="2200" baseline="-25000" dirty="0" err="1"/>
              <a:t>k</a:t>
            </a:r>
            <a:r>
              <a:rPr lang="en-US" sz="2200" dirty="0"/>
              <a:t>*) – g(</a:t>
            </a:r>
            <a:r>
              <a:rPr lang="en-US" sz="2200" dirty="0" err="1"/>
              <a:t>x</a:t>
            </a:r>
            <a:r>
              <a:rPr lang="en-US" sz="2200" baseline="-25000" dirty="0" err="1"/>
              <a:t>k</a:t>
            </a:r>
            <a:r>
              <a:rPr lang="en-US" sz="2200" dirty="0"/>
              <a:t>*)]. </a:t>
            </a:r>
          </a:p>
          <a:p>
            <a:r>
              <a:rPr lang="en-US" sz="2200" dirty="0"/>
              <a:t>We do not want the area of one strip, we want the </a:t>
            </a:r>
            <a:r>
              <a:rPr lang="en-US" sz="2200" u="sng" dirty="0"/>
              <a:t>sum</a:t>
            </a:r>
            <a:r>
              <a:rPr lang="en-US" sz="2200" dirty="0"/>
              <a:t> of the areas of all of the strips.  That is why we need the sigma.</a:t>
            </a:r>
          </a:p>
          <a:p>
            <a:r>
              <a:rPr lang="en-US" sz="2200" dirty="0"/>
              <a:t>Also, we want the limit as the number of rectangles “n” increases to approach infinity, in order to get an accurate area.</a:t>
            </a:r>
            <a:endParaRPr lang="en-US" sz="2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2119" y="3468782"/>
            <a:ext cx="4476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3919" y="2595283"/>
            <a:ext cx="4476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9834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Assuming One Curve is Always Above the Other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677863" y="3040331"/>
            <a:ext cx="8596312" cy="2121951"/>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4217" y="1270000"/>
            <a:ext cx="7124700" cy="168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6717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Steps Involved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981200"/>
            <a:ext cx="8915400" cy="396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196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43</TotalTime>
  <Words>2001</Words>
  <Application>Microsoft Office PowerPoint</Application>
  <PresentationFormat>Widescreen</PresentationFormat>
  <Paragraphs>154</Paragraphs>
  <Slides>52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Cambria Math</vt:lpstr>
      <vt:lpstr>Trebuchet MS</vt:lpstr>
      <vt:lpstr>Wingdings 3</vt:lpstr>
      <vt:lpstr>Facet</vt:lpstr>
      <vt:lpstr>Chapter Six Overview</vt:lpstr>
      <vt:lpstr>All graphics are attributed to:</vt:lpstr>
      <vt:lpstr>Introduction</vt:lpstr>
      <vt:lpstr>A Review of Riemann Sums</vt:lpstr>
      <vt:lpstr>Review of Riemann Sums - continued</vt:lpstr>
      <vt:lpstr>Area Between y = f(x) and y = g(x)</vt:lpstr>
      <vt:lpstr>Area Between y = f(x) and y = g(x) continued</vt:lpstr>
      <vt:lpstr>Assuming One Curve is Always Above the Other</vt:lpstr>
      <vt:lpstr>Summary of Steps Involved</vt:lpstr>
      <vt:lpstr>Picture of Steps Two and Three From Previous Slide:</vt:lpstr>
      <vt:lpstr>Straightforward Example</vt:lpstr>
      <vt:lpstr>Sometimes, you will have to find the limits of integration by solving for the points of intersection first:</vt:lpstr>
      <vt:lpstr>Inconsistent Boundaries</vt:lpstr>
      <vt:lpstr>Reversing the Roles of x and y</vt:lpstr>
      <vt:lpstr>Reverse x and y to find the area on slide #13 instead of breaking into two sections. </vt:lpstr>
      <vt:lpstr>Formula and Picture for Reversing the Roles of x and y</vt:lpstr>
      <vt:lpstr>Application of Area Between Two Curves</vt:lpstr>
      <vt:lpstr>General Idea/Definition of Volume</vt:lpstr>
      <vt:lpstr>Which Area Formula?</vt:lpstr>
      <vt:lpstr>PowerPoint Presentation</vt:lpstr>
      <vt:lpstr>Rotating Area using Discs to Find Volume</vt:lpstr>
      <vt:lpstr>PowerPoint Presentation</vt:lpstr>
      <vt:lpstr>Rotating Area using Washers to Find Volume</vt:lpstr>
      <vt:lpstr>Remember:  Area Between y = f(x) and y = g(x)</vt:lpstr>
      <vt:lpstr>Area Between y = f(x) and y = g(x) continued</vt:lpstr>
      <vt:lpstr>Picture of Steps Two and Three From Previous Slide:</vt:lpstr>
      <vt:lpstr>Volume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vt:lpstr>
      <vt:lpstr>Examples Rotated about the x-axis</vt:lpstr>
      <vt:lpstr>Around the x-axis</vt:lpstr>
      <vt:lpstr>Break the Surface into Small Sections</vt:lpstr>
      <vt:lpstr>Calculate Surface Area Using Riemann Sums</vt:lpstr>
      <vt:lpstr>Combine the Distance Formula and the Circumference</vt:lpstr>
      <vt:lpstr>Integral – when about the x-axis</vt:lpstr>
      <vt:lpstr>Example about the x-axis</vt:lpstr>
      <vt:lpstr>Integral – when about the y-axis</vt:lpstr>
      <vt:lpstr>Example about the y-axis</vt:lpstr>
      <vt:lpstr>Introduction</vt:lpstr>
      <vt:lpstr>Examples of W = F * d</vt:lpstr>
      <vt:lpstr>Work Done by a Variable Force Applied in the Direction of Motion</vt:lpstr>
      <vt:lpstr>Integral for Work, W (with a Variable Force)</vt:lpstr>
      <vt:lpstr>Example</vt:lpstr>
      <vt:lpstr>Calculating Work from Basic Principles Example</vt:lpstr>
      <vt:lpstr>Calculating Work from Basic Principles Example con’t</vt:lpstr>
      <vt:lpstr>PowerPoint Presentation</vt:lpstr>
    </vt:vector>
  </TitlesOfParts>
  <Company>MVUSD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Deborah</dc:creator>
  <cp:lastModifiedBy>Lewis, Deborah</cp:lastModifiedBy>
  <cp:revision>3</cp:revision>
  <dcterms:created xsi:type="dcterms:W3CDTF">2016-03-08T17:30:21Z</dcterms:created>
  <dcterms:modified xsi:type="dcterms:W3CDTF">2016-03-08T18:13:47Z</dcterms:modified>
</cp:coreProperties>
</file>